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0" r:id="rId5"/>
    <p:sldId id="279" r:id="rId6"/>
    <p:sldId id="262" r:id="rId7"/>
    <p:sldId id="261" r:id="rId8"/>
    <p:sldId id="263" r:id="rId9"/>
    <p:sldId id="264" r:id="rId10"/>
    <p:sldId id="265" r:id="rId11"/>
    <p:sldId id="277" r:id="rId12"/>
    <p:sldId id="268" r:id="rId13"/>
    <p:sldId id="272" r:id="rId14"/>
    <p:sldId id="273" r:id="rId15"/>
    <p:sldId id="269" r:id="rId16"/>
    <p:sldId id="274" r:id="rId17"/>
    <p:sldId id="270" r:id="rId18"/>
    <p:sldId id="276" r:id="rId19"/>
    <p:sldId id="271" r:id="rId20"/>
    <p:sldId id="275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77686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859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1875193"/>
            <a:ext cx="6196013" cy="2809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19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463" y="1484784"/>
            <a:ext cx="5985829" cy="363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806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3dorovie.ru/images/tka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4571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762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3"/>
            <a:ext cx="7488832" cy="594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71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908720"/>
            <a:ext cx="6772469" cy="5256584"/>
          </a:xfrm>
        </p:spPr>
        <p:txBody>
          <a:bodyPr>
            <a:normAutofit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Работа с биологическим текстом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Задание № 2: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Найдите в тексте предложения с ошибками, выпишите их номера, исправьте ошибки.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Нервная ткань обладает возбудимостью и сократимостью, обеспечивает двигательную активность. 2. Поперечно-полосатая мышечная ткань образует мускулатуру опорно-двигательной системы. 3. Клетки поперечно-полосатой ткани веретеновидные, содержат одно ядро. 4. Под микроскопом волокна этой ткани кажутся исчерченными. 5. Сердечная мышечная ткань входит в состав кровеносных сосудов.</a:t>
            </a:r>
          </a:p>
        </p:txBody>
      </p:sp>
    </p:spTree>
    <p:extLst>
      <p:ext uri="{BB962C8B-B14F-4D97-AF65-F5344CB8AC3E}">
        <p14:creationId xmlns:p14="http://schemas.microsoft.com/office/powerpoint/2010/main" val="321728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5501"/>
            <a:ext cx="7773110" cy="582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524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684076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1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620688"/>
            <a:ext cx="6768751" cy="3888432"/>
          </a:xfrm>
        </p:spPr>
        <p:txBody>
          <a:bodyPr>
            <a:normAutofit fontScale="62500" lnSpcReduction="20000"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Лабораторная работа №1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Тема: «Изучение микроскопического строения тканей»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600" i="1" dirty="0">
                <a:latin typeface="Times New Roman" pitchFamily="18" charset="0"/>
                <a:cs typeface="Times New Roman" pitchFamily="18" charset="0"/>
              </a:rPr>
              <a:t>изучить особенности микроскопического строения тканей организма человека.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микропрепараты тканей, микроскоп, простой карандаш.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Ход работы.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1. Настройте микроскоп для работы.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2. Рассмотрите предложенные микропрепараты тканей под микроскопом. 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3. Зарисуйте клетки ткани в квадратике 2см  х 2 см, отметьте клетки, межклеточное вещество, у клеток обозначьте оболочку, ядро и цитоплазму. Обязательно подпишите свой рисунок.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4. Определите особенности строения этой ткани в связи с выполняемой функцией.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сделайте вывод по работе и ответьте на вопрос:</a:t>
            </a:r>
          </a:p>
          <a:p>
            <a:r>
              <a:rPr lang="ru-RU" sz="2600" i="1" dirty="0">
                <a:latin typeface="Times New Roman" pitchFamily="18" charset="0"/>
                <a:cs typeface="Times New Roman" pitchFamily="18" charset="0"/>
              </a:rPr>
              <a:t>Зависят ли особенности строения клеток от выполняемой функции?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93096"/>
            <a:ext cx="2590401" cy="1729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21088"/>
            <a:ext cx="1464285" cy="171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85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3dorovie.ru/images/tka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4571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3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836712"/>
            <a:ext cx="6196405" cy="48863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 ЗАКОН</a:t>
            </a:r>
          </a:p>
          <a:p>
            <a:pPr marL="0" indent="0">
              <a:buNone/>
            </a:pPr>
            <a:r>
              <a:rPr lang="ru-RU" dirty="0"/>
              <a:t>                    22 декабря 1992 года N   4180-1</a:t>
            </a:r>
          </a:p>
          <a:p>
            <a:pPr marL="0" indent="0">
              <a:buNone/>
            </a:pPr>
            <a:r>
              <a:rPr lang="ru-RU" dirty="0"/>
              <a:t>         О ТРАНСПЛАНТАЦИИ ОРГАНОВ И (ИЛИ) ТКАНЕЙ ЧЕЛОВЕКА</a:t>
            </a:r>
          </a:p>
          <a:p>
            <a:pPr marL="0" indent="0">
              <a:buNone/>
            </a:pPr>
            <a:r>
              <a:rPr lang="ru-RU" dirty="0"/>
              <a:t>       (в ред. Федерального закона от 20.06.2000 N 91-ФЗ)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    Статья 1.  Условия и порядок трансплантации  органов  и  (или)</a:t>
            </a:r>
          </a:p>
          <a:p>
            <a:pPr marL="0" indent="0">
              <a:buNone/>
            </a:pPr>
            <a:r>
              <a:rPr lang="ru-RU" dirty="0"/>
              <a:t>тканей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84458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052736"/>
            <a:ext cx="6196405" cy="4670333"/>
          </a:xfrm>
        </p:spPr>
        <p:txBody>
          <a:bodyPr>
            <a:normAutofit/>
          </a:bodyPr>
          <a:lstStyle/>
          <a:p>
            <a:r>
              <a:rPr lang="ru-RU" sz="3600" i="1" dirty="0"/>
              <a:t>ткань</a:t>
            </a:r>
            <a:r>
              <a:rPr lang="ru-RU" sz="3600" i="1" dirty="0" smtClean="0"/>
              <a:t>,</a:t>
            </a:r>
          </a:p>
          <a:p>
            <a:r>
              <a:rPr lang="ru-RU" sz="3600" i="1" dirty="0" smtClean="0"/>
              <a:t> </a:t>
            </a:r>
            <a:r>
              <a:rPr lang="ru-RU" sz="3600" i="1" dirty="0"/>
              <a:t>клетка, </a:t>
            </a:r>
            <a:endParaRPr lang="ru-RU" sz="3600" i="1" dirty="0" smtClean="0"/>
          </a:p>
          <a:p>
            <a:r>
              <a:rPr lang="ru-RU" sz="3600" i="1" dirty="0" smtClean="0"/>
              <a:t>виды </a:t>
            </a:r>
            <a:r>
              <a:rPr lang="ru-RU" sz="3600" i="1" dirty="0"/>
              <a:t>мышечной </a:t>
            </a:r>
            <a:r>
              <a:rPr lang="ru-RU" sz="3600" i="1" dirty="0" smtClean="0"/>
              <a:t>ткани,</a:t>
            </a:r>
          </a:p>
          <a:p>
            <a:r>
              <a:rPr lang="ru-RU" sz="3600" i="1" dirty="0" smtClean="0"/>
              <a:t>виды </a:t>
            </a:r>
            <a:r>
              <a:rPr lang="ru-RU" sz="3600" i="1" dirty="0"/>
              <a:t>соединительной ткани, </a:t>
            </a:r>
            <a:endParaRPr lang="ru-RU" sz="3600" i="1" dirty="0" smtClean="0"/>
          </a:p>
          <a:p>
            <a:r>
              <a:rPr lang="ru-RU" sz="3600" i="1" dirty="0" smtClean="0"/>
              <a:t>характеристика </a:t>
            </a:r>
            <a:r>
              <a:rPr lang="ru-RU" sz="3600" i="1" dirty="0"/>
              <a:t>эпителиальной ткани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5346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92696"/>
            <a:ext cx="7272808" cy="5400600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Трансплантация органов  и  (или)  тканей  от живого донора или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трупа  может  быть  применена  только  в   случае,   если   другие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медицинские  средства  не  могут  гарантировать  сохранения  жизни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больного (реципиента) либо восстановления его здоровья.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Изъятие органов  и  (или)  тканей  у  живого  донора допустимо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только  в  случае,  если  его  здоровью  по  заключению консилиума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врачей - специалистов не будет причинен значительный вред.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Трансплантация органов    и    (или)    тканей     допускается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исключительно с согласия живого донора и,  как правило, с согласия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реципиента.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Органы и  (или) ткани человека не могут быть предметом купли -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продажи.  Купля - продажа органов и (или) тканей человека, а также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соответствии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законодательством Российской Федерации.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Операции по  трансплантации органов и (или) тканей реципиентам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производятся на основе  медицинских  показаний  в  соответствии  с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общими правилами проведения хирургических операций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территории нашей страны отрасль трансплантологии регулирует Закон РФ от 22.12.92 «О трансплантации органов и (или) тканей человека». В России чаще всего проводят трансплантацию почек, реже сердца, печени. Закон о трансплантации органов этот аспект рассматривает как способ сохранения жизни и здоровья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гражданина.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1.Что такое трансплантация органов, тканей?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2. Зачем нужна трансплантация органов и тканей?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3. Какие чаще всего транспортируют органы?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4.Что можно сказать о трансплантации органов и тканей несовершеннолетних детей?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89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196752"/>
            <a:ext cx="6196405" cy="452631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№ 7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найти 3 текста по тканям человека( 15-20 предложений) и составить 3-4 вопроса.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4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Уровни организации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119257"/>
            <a:ext cx="7848872" cy="3603812"/>
          </a:xfrm>
        </p:spPr>
        <p:txBody>
          <a:bodyPr/>
          <a:lstStyle/>
          <a:p>
            <a:r>
              <a:rPr lang="ru-RU" b="1" dirty="0"/>
              <a:t>Клеточный →   …→органный</a:t>
            </a:r>
            <a:r>
              <a:rPr lang="ru-RU" b="1" dirty="0" smtClean="0"/>
              <a:t>→ организменный 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06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8783" y="2214554"/>
            <a:ext cx="5026761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Свойства </a:t>
            </a:r>
            <a:r>
              <a:rPr lang="ru-RU" sz="4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т</a:t>
            </a:r>
            <a:r>
              <a:rPr lang="ru-RU" sz="4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каней, их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функции</a:t>
            </a:r>
            <a:endParaRPr lang="ru-RU" sz="4000" b="1" i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2214562" cy="2071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500313"/>
            <a:ext cx="2214562" cy="2214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25" y="214313"/>
            <a:ext cx="2976563" cy="2076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50" y="214313"/>
            <a:ext cx="2816225" cy="2071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6" cstate="print"/>
          <a:srcRect r="16216"/>
          <a:stretch>
            <a:fillRect/>
          </a:stretch>
        </p:blipFill>
        <p:spPr bwMode="auto">
          <a:xfrm>
            <a:off x="214313" y="4857750"/>
            <a:ext cx="2214562" cy="176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292080" y="587727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83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908720"/>
            <a:ext cx="6196405" cy="4814349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 : познакомиться с особенностями строения и функциями тканей организма человека, закрепить полученные знания, научиться находить сходство и отличие в строении различных тканей, различать ткани на рисунках.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95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92696"/>
            <a:ext cx="7488832" cy="5544616"/>
          </a:xfrm>
        </p:spPr>
        <p:txBody>
          <a:bodyPr/>
          <a:lstStyle/>
          <a:p>
            <a:pPr lvl="1">
              <a:lnSpc>
                <a:spcPct val="20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нейрон, сердце, эритроцит, яйцеклетка, легкие,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зубы, поперечно-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полосатая ткань,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сердечная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мышечная ткань,  головной мозг,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кишечник, дыхательная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система,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лейкоцит, нервная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ткань, гаметы,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костная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ткань, бедренная кость,</a:t>
            </a:r>
          </a:p>
          <a:p>
            <a:pPr marL="365760" lvl="1" indent="0">
              <a:lnSpc>
                <a:spcPct val="20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опорно-двигательная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ru-RU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24665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Уровни организации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119257"/>
            <a:ext cx="7992888" cy="360381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Клеточный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Тканевый</a:t>
            </a:r>
          </a:p>
          <a:p>
            <a:pPr marL="0" indent="0" algn="ctr">
              <a:buNone/>
            </a:pPr>
            <a:r>
              <a:rPr lang="ru-RU" b="1" dirty="0"/>
              <a:t>О</a:t>
            </a:r>
            <a:r>
              <a:rPr lang="ru-RU" b="1" dirty="0" smtClean="0"/>
              <a:t>рганный</a:t>
            </a:r>
          </a:p>
          <a:p>
            <a:pPr marL="0" indent="0" algn="ctr">
              <a:buNone/>
            </a:pPr>
            <a:r>
              <a:rPr lang="ru-RU" b="1" dirty="0" smtClean="0"/>
              <a:t>Система органов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961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733" y="1287306"/>
            <a:ext cx="6625096" cy="391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91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1526807"/>
            <a:ext cx="6196013" cy="3577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319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250</TotalTime>
  <Words>598</Words>
  <Application>Microsoft Office PowerPoint</Application>
  <PresentationFormat>Экран (4:3)</PresentationFormat>
  <Paragraphs>65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Кнопка</vt:lpstr>
      <vt:lpstr>Презентация PowerPoint</vt:lpstr>
      <vt:lpstr>Презентация PowerPoint</vt:lpstr>
      <vt:lpstr>Уровни организации</vt:lpstr>
      <vt:lpstr>Презентация PowerPoint</vt:lpstr>
      <vt:lpstr>Презентация PowerPoint</vt:lpstr>
      <vt:lpstr>Презентация PowerPoint</vt:lpstr>
      <vt:lpstr>Уровни организации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Морозенко</cp:lastModifiedBy>
  <cp:revision>13</cp:revision>
  <dcterms:created xsi:type="dcterms:W3CDTF">2026-03-24T10:35:27Z</dcterms:created>
  <dcterms:modified xsi:type="dcterms:W3CDTF">2026-03-25T05:54:05Z</dcterms:modified>
</cp:coreProperties>
</file>